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490" r:id="rId3"/>
    <p:sldId id="502" r:id="rId4"/>
    <p:sldId id="503" r:id="rId5"/>
    <p:sldId id="501" r:id="rId6"/>
    <p:sldId id="505" r:id="rId7"/>
    <p:sldId id="504" r:id="rId8"/>
    <p:sldId id="506" r:id="rId9"/>
    <p:sldId id="507" r:id="rId10"/>
    <p:sldId id="508" r:id="rId11"/>
    <p:sldId id="491" r:id="rId12"/>
    <p:sldId id="487" r:id="rId13"/>
    <p:sldId id="509" r:id="rId14"/>
    <p:sldId id="513" r:id="rId15"/>
    <p:sldId id="510" r:id="rId16"/>
    <p:sldId id="511" r:id="rId17"/>
    <p:sldId id="51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E40025B-CE39-4B3F-B74D-F96241BFFDAF}">
          <p14:sldIdLst>
            <p14:sldId id="256"/>
          </p14:sldIdLst>
        </p14:section>
        <p14:section name="로그인/회원가입" id="{D2965644-F648-416B-A203-9B652DEB70B2}">
          <p14:sldIdLst>
            <p14:sldId id="490"/>
            <p14:sldId id="502"/>
            <p14:sldId id="503"/>
          </p14:sldIdLst>
        </p14:section>
        <p14:section name="지역선택" id="{A3619B45-1E76-44F5-8EC7-C39EF6696C61}">
          <p14:sldIdLst>
            <p14:sldId id="501"/>
            <p14:sldId id="505"/>
            <p14:sldId id="504"/>
            <p14:sldId id="506"/>
            <p14:sldId id="507"/>
            <p14:sldId id="508"/>
            <p14:sldId id="491"/>
            <p14:sldId id="487"/>
            <p14:sldId id="509"/>
            <p14:sldId id="513"/>
            <p14:sldId id="510"/>
          </p14:sldIdLst>
        </p14:section>
        <p14:section name="즐겨찾기한 페이지" id="{2B2063F9-5564-45B2-8CF4-CEB7CAEE4CC5}">
          <p14:sldIdLst>
            <p14:sldId id="511"/>
            <p14:sldId id="5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2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9DB81-1B5E-4F92-A76B-33D25B42EAB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56F89-2E83-4DAB-81F1-72BFF6B4E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50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4E0AE-4931-4514-839C-D1A5770A2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C2FEDC-AC02-4941-82D3-6B94E621A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DC1D97-4502-42F2-9CF3-E40F330C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8E70ED-474F-4C78-9FE0-4591DE2B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70EE89-E296-429D-9F9B-EE63F006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9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25DE3-4BA8-42E8-A0BF-3CD1EBCA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2E6441-417E-4926-9D69-BB48A9304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58823-DAAD-4DA0-B624-38350060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015DB3-9DC0-4C5D-A72F-6400EED0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F173CC-6246-472B-96F5-C861521B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44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1BDC49-63FA-49DD-9C32-7BA38E9B3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EB477-9704-4DE1-87FB-21BE26DC5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89F019-A7AE-440B-B1EB-55A13B8E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4BD3D-2215-48D0-92FC-EDB7685E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BE30F-15C8-47D3-B398-4164793D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12192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373" y="1124744"/>
            <a:ext cx="11329259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35360" y="394668"/>
            <a:ext cx="1152128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50624"/>
            <a:ext cx="41148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7037" y="6422344"/>
            <a:ext cx="27432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6286482"/>
            <a:ext cx="2382580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2BAA-F424-4F75-A4B3-CFE51409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EA8E0-8435-4AD1-9794-7C10A8FC4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F1C01-DFE6-496A-AD33-19EDD6D7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C888C-29EE-4FC2-B7FF-20412059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4036ED-A87A-42CA-ABF3-1EDA09F0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4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4DDDA-940A-4E76-824E-69DEDCB5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F03261-B911-4D3D-B4D6-65C371AAE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29CBF-4A1C-4608-9868-1B8F7778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8AF886-B9D4-4841-BC25-31C08ECE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C391B-4D0F-48FB-AD94-F82A9B51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3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347C4-58E5-4B25-A071-395B69FE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E45A3-DCB9-41C6-AC97-77F1ABB44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1CF048-A254-4724-A90D-50CC6A0E7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CB7FBD-5286-4FA5-96A0-2D6D8694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FDBA8-9A6D-41AA-BBF6-FAAD85F3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035BB3-D1CB-41E2-96B7-A06DE4E9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9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717EF-FE7C-48A1-A1DA-C8616F49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AE277-5EB3-4DBE-9B9A-6AA36279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39EC05-C1D4-41F6-8C8E-2BBD2A90A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2ABA1D-266B-45CD-9515-9DDDB32B0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4188A1-0139-43E2-83C1-8E66FC9E5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0A0146-665E-48FC-A679-2444C431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C089D3-9F0F-45AA-82B7-F8436550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E286CF-05D2-464F-B377-C8FB5A73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84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7B0E7-3F3F-4B73-B049-2182DA8D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6FE1E5-FBD8-41B4-A402-84CBF2AE1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E5DD6A-851D-4B38-9B0C-63FFA20F1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2F3F53-FCC5-45A7-8AFA-FF058A52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69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A9223C-313D-477E-BA6E-463FDC5B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E7E4F1-3966-433A-9A70-049DD5FF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02B-797A-4F4A-8061-2E490A5E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6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F1F4B-28C7-4FBB-A094-881B090F6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A9944-A499-4A64-B9AE-9E1B1F0C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A133E6-D9E0-486F-909E-64B54C910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C6D9CE-8FFE-4059-92FF-C0EB40E6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79453-6852-43DE-8B92-99891C2D8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041D28-64C7-4199-A04E-BA62AEE5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32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B10FB-D14E-4DA6-822B-013B2C70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1A350C-5C43-406B-B8F1-BFAE3F81A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B549F-586D-4114-92BE-880A9A214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2EE95C-AE4C-4F90-928B-7DAE7CCC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5C69C2-7E7D-42C4-BB9F-077A26DF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288AC0-4824-4D74-984D-439413D6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38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4395E9-156F-451C-A163-347E7153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F68B91-645C-4290-B6AF-E7965273F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F9C39-1A55-43E3-881C-4E3DE08E5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F9B44-AC36-4CCB-9582-802DF4878F1F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D61D9-4053-43D8-8E02-9093DC9C0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41F01-9365-41ED-AC09-CFCDF8AD2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82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21E8-2749-4B44-B249-A6B353F643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GUISKETCH V3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F5A413-12B9-40DA-9DBD-6D55FEACD9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Trip-Picker V3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r>
              <a:rPr lang="ko-KR" altLang="en-US" dirty="0" err="1"/>
              <a:t>로그인화면</a:t>
            </a:r>
            <a:r>
              <a:rPr lang="en-US" altLang="ko-KR" dirty="0"/>
              <a:t>/ </a:t>
            </a:r>
            <a:r>
              <a:rPr lang="ko-KR" altLang="en-US" dirty="0"/>
              <a:t>지역추천화면 </a:t>
            </a:r>
            <a:r>
              <a:rPr lang="en-US" altLang="ko-KR" dirty="0"/>
              <a:t>/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선택화면 </a:t>
            </a:r>
            <a:r>
              <a:rPr lang="en-US" altLang="ko-KR" dirty="0"/>
              <a:t>/ </a:t>
            </a:r>
          </a:p>
          <a:p>
            <a:r>
              <a:rPr lang="ko-KR" altLang="en-US" dirty="0" err="1"/>
              <a:t>메인화면</a:t>
            </a:r>
            <a:r>
              <a:rPr lang="en-US" altLang="ko-KR" dirty="0"/>
              <a:t>/ </a:t>
            </a:r>
            <a:r>
              <a:rPr lang="ko-KR" altLang="en-US" dirty="0"/>
              <a:t>상세 페이지 화면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22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679025" y="1082089"/>
            <a:ext cx="10606156" cy="5522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1007534" y="1329266"/>
            <a:ext cx="414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회원님의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퍼스널리티</a:t>
            </a:r>
            <a:r>
              <a:rPr lang="en-US" altLang="ko-KR" dirty="0"/>
              <a:t>&gt;</a:t>
            </a:r>
            <a:r>
              <a:rPr lang="ko-KR" altLang="en-US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3190286" y="2386759"/>
            <a:ext cx="2730499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편안하고 잔잔한</a:t>
            </a:r>
            <a:endParaRPr lang="en-US" altLang="ko-KR" dirty="0"/>
          </a:p>
          <a:p>
            <a:pPr algn="ctr"/>
            <a:r>
              <a:rPr lang="ko-KR" altLang="en-US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7564968" y="4656666"/>
            <a:ext cx="3052232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사랑하는</a:t>
            </a:r>
            <a:endParaRPr lang="en-US" altLang="ko-KR" dirty="0"/>
          </a:p>
          <a:p>
            <a:pPr algn="ctr"/>
            <a:r>
              <a:rPr lang="ko-KR" altLang="en-US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882901" y="5205568"/>
            <a:ext cx="2815165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</a:t>
            </a:r>
            <a:r>
              <a:rPr lang="ko-KR" altLang="en-US" dirty="0"/>
              <a:t>감성으로 가득한</a:t>
            </a:r>
            <a:endParaRPr lang="en-US" altLang="ko-KR" dirty="0"/>
          </a:p>
          <a:p>
            <a:pPr algn="ctr"/>
            <a:r>
              <a:rPr lang="ko-KR" altLang="en-US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5920785" y="3429000"/>
            <a:ext cx="3128431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심장을 </a:t>
            </a:r>
            <a:r>
              <a:rPr lang="ko-KR" altLang="en-US" dirty="0" err="1"/>
              <a:t>뛰게하는</a:t>
            </a:r>
            <a:endParaRPr lang="en-US" altLang="ko-KR" dirty="0"/>
          </a:p>
          <a:p>
            <a:pPr algn="ctr"/>
            <a:r>
              <a:rPr lang="ko-KR" altLang="en-US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945433" y="1230473"/>
            <a:ext cx="8381604" cy="4778678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45837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05" y="1038776"/>
            <a:ext cx="9443522" cy="5566130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878" y="1199087"/>
            <a:ext cx="30849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780" y="1158343"/>
            <a:ext cx="481541" cy="4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203" y="1123417"/>
            <a:ext cx="516467" cy="51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65" y="1158343"/>
            <a:ext cx="480538" cy="4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74" t="6078" r="1982" b="39540"/>
          <a:stretch/>
        </p:blipFill>
        <p:spPr>
          <a:xfrm>
            <a:off x="2836332" y="1239923"/>
            <a:ext cx="6837255" cy="472755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3378201" y="3911600"/>
            <a:ext cx="1862667" cy="69426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4588934" y="1972735"/>
            <a:ext cx="711204" cy="69426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36" y="2129368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39" y="4016097"/>
            <a:ext cx="459162" cy="4852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EA925-FA74-4E03-A321-7CA16D9EB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650" y="4016097"/>
            <a:ext cx="463386" cy="4852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8DAD91-8B78-4CB3-A239-63FCD149E911}"/>
              </a:ext>
            </a:extLst>
          </p:cNvPr>
          <p:cNvSpPr/>
          <p:nvPr/>
        </p:nvSpPr>
        <p:spPr>
          <a:xfrm>
            <a:off x="1835359" y="5338678"/>
            <a:ext cx="8839200" cy="126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마우스 커서를 올려 놓으면</a:t>
            </a:r>
            <a:endParaRPr lang="en-US" altLang="ko-KR" dirty="0"/>
          </a:p>
          <a:p>
            <a:pPr algn="ctr"/>
            <a:r>
              <a:rPr lang="ko-KR" altLang="en-US" dirty="0"/>
              <a:t>반투명한 창이 나타나면 좋겠지만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현재 구현의 경우 그냥 저 아이콘을 각 아이템마다 전부 때려 박아도 됩니다 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FE220D9-CDD3-4CDB-A5DA-991B32EF5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080" y="952524"/>
            <a:ext cx="8568690" cy="54483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7D71ADD-949E-4408-9A53-A80A6413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부록 </a:t>
            </a:r>
            <a:r>
              <a:rPr lang="en-US" altLang="ko-KR" dirty="0"/>
              <a:t>: </a:t>
            </a:r>
            <a:r>
              <a:rPr lang="ko-KR" altLang="en-US" dirty="0"/>
              <a:t>상세 페이지에</a:t>
            </a:r>
            <a:r>
              <a:rPr lang="en-US" altLang="ko-KR" dirty="0"/>
              <a:t> </a:t>
            </a:r>
            <a:r>
              <a:rPr lang="ko-KR" altLang="en-US" dirty="0"/>
              <a:t>필요한 관광공사 </a:t>
            </a:r>
            <a:r>
              <a:rPr lang="en-US" altLang="ko-KR" dirty="0"/>
              <a:t>API </a:t>
            </a:r>
            <a:r>
              <a:rPr lang="ko-KR" altLang="en-US" dirty="0"/>
              <a:t>요청 정보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34EB3D-9A57-48AC-9A73-4A56B54BC868}"/>
              </a:ext>
            </a:extLst>
          </p:cNvPr>
          <p:cNvSpPr/>
          <p:nvPr/>
        </p:nvSpPr>
        <p:spPr>
          <a:xfrm>
            <a:off x="7764187" y="1098030"/>
            <a:ext cx="3695928" cy="12703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요청 </a:t>
            </a:r>
            <a:r>
              <a:rPr lang="en-US" altLang="ko-KR" sz="1100" b="1" dirty="0">
                <a:solidFill>
                  <a:schemeClr val="tx1"/>
                </a:solidFill>
              </a:rPr>
              <a:t>URL : 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http://api.visitkorea.or.kr/openapi/service/rest/KorService/detailCommon?ServiceKey=</a:t>
            </a:r>
            <a:r>
              <a:rPr lang="ko-KR" altLang="en-US" sz="700" dirty="0">
                <a:solidFill>
                  <a:schemeClr val="tx1"/>
                </a:solidFill>
              </a:rPr>
              <a:t>인증키</a:t>
            </a:r>
            <a:r>
              <a:rPr lang="en-US" altLang="ko-KR" sz="700" dirty="0">
                <a:solidFill>
                  <a:schemeClr val="tx1"/>
                </a:solidFill>
              </a:rPr>
              <a:t>&amp;</a:t>
            </a:r>
            <a:r>
              <a:rPr lang="en-US" altLang="ko-KR" sz="700" dirty="0" err="1">
                <a:solidFill>
                  <a:schemeClr val="tx1"/>
                </a:solidFill>
              </a:rPr>
              <a:t>contentTypeId</a:t>
            </a:r>
            <a:r>
              <a:rPr lang="en-US" altLang="ko-KR" sz="700" dirty="0">
                <a:solidFill>
                  <a:schemeClr val="tx1"/>
                </a:solidFill>
              </a:rPr>
              <a:t>=12&amp;contentId=126452&amp;MobileOS=</a:t>
            </a:r>
            <a:r>
              <a:rPr lang="en-US" altLang="ko-KR" sz="700" dirty="0" err="1">
                <a:solidFill>
                  <a:schemeClr val="tx1"/>
                </a:solidFill>
              </a:rPr>
              <a:t>ETC&amp;MobileApp</a:t>
            </a:r>
            <a:r>
              <a:rPr lang="en-US" altLang="ko-KR" sz="700" dirty="0">
                <a:solidFill>
                  <a:schemeClr val="tx1"/>
                </a:solidFill>
              </a:rPr>
              <a:t>=TourAPI3.0_Guide&amp;defaultYN=</a:t>
            </a:r>
            <a:r>
              <a:rPr lang="en-US" altLang="ko-KR" sz="700" dirty="0" err="1">
                <a:solidFill>
                  <a:schemeClr val="tx1"/>
                </a:solidFill>
              </a:rPr>
              <a:t>Y&amp;firstImageYN</a:t>
            </a:r>
            <a:r>
              <a:rPr lang="en-US" altLang="ko-KR" sz="700" dirty="0">
                <a:solidFill>
                  <a:schemeClr val="tx1"/>
                </a:solidFill>
              </a:rPr>
              <a:t>=</a:t>
            </a:r>
            <a:r>
              <a:rPr lang="en-US" altLang="ko-KR" sz="700" dirty="0" err="1">
                <a:solidFill>
                  <a:schemeClr val="tx1"/>
                </a:solidFill>
              </a:rPr>
              <a:t>Y&amp;areacodeYN</a:t>
            </a:r>
            <a:r>
              <a:rPr lang="en-US" altLang="ko-KR" sz="700" dirty="0">
                <a:solidFill>
                  <a:schemeClr val="tx1"/>
                </a:solidFill>
              </a:rPr>
              <a:t>=</a:t>
            </a:r>
            <a:r>
              <a:rPr lang="en-US" altLang="ko-KR" sz="700" dirty="0" err="1">
                <a:solidFill>
                  <a:schemeClr val="tx1"/>
                </a:solidFill>
              </a:rPr>
              <a:t>Y&amp;catcodeYN</a:t>
            </a:r>
            <a:r>
              <a:rPr lang="en-US" altLang="ko-KR" sz="700" dirty="0">
                <a:solidFill>
                  <a:schemeClr val="tx1"/>
                </a:solidFill>
              </a:rPr>
              <a:t>=</a:t>
            </a:r>
            <a:r>
              <a:rPr lang="en-US" altLang="ko-KR" sz="700" dirty="0" err="1">
                <a:solidFill>
                  <a:schemeClr val="tx1"/>
                </a:solidFill>
              </a:rPr>
              <a:t>Y&amp;addrinfoYN</a:t>
            </a:r>
            <a:r>
              <a:rPr lang="en-US" altLang="ko-KR" sz="700" dirty="0">
                <a:solidFill>
                  <a:schemeClr val="tx1"/>
                </a:solidFill>
              </a:rPr>
              <a:t>=</a:t>
            </a:r>
            <a:r>
              <a:rPr lang="en-US" altLang="ko-KR" sz="700" dirty="0" err="1">
                <a:solidFill>
                  <a:schemeClr val="tx1"/>
                </a:solidFill>
              </a:rPr>
              <a:t>Y&amp;mapinfoYN</a:t>
            </a:r>
            <a:r>
              <a:rPr lang="en-US" altLang="ko-KR" sz="700" dirty="0">
                <a:solidFill>
                  <a:schemeClr val="tx1"/>
                </a:solidFill>
              </a:rPr>
              <a:t>=</a:t>
            </a:r>
            <a:r>
              <a:rPr lang="en-US" altLang="ko-KR" sz="700" dirty="0" err="1">
                <a:solidFill>
                  <a:schemeClr val="tx1"/>
                </a:solidFill>
              </a:rPr>
              <a:t>Y&amp;overviewYN</a:t>
            </a:r>
            <a:r>
              <a:rPr lang="en-US" altLang="ko-KR" sz="700" dirty="0">
                <a:solidFill>
                  <a:schemeClr val="tx1"/>
                </a:solidFill>
              </a:rPr>
              <a:t>=</a:t>
            </a:r>
            <a:r>
              <a:rPr lang="en-US" altLang="ko-KR" sz="700" dirty="0" err="1">
                <a:solidFill>
                  <a:schemeClr val="tx1"/>
                </a:solidFill>
              </a:rPr>
              <a:t>Y&amp;transGuideYN</a:t>
            </a:r>
            <a:r>
              <a:rPr lang="en-US" altLang="ko-KR" sz="700" dirty="0">
                <a:solidFill>
                  <a:schemeClr val="tx1"/>
                </a:solidFill>
              </a:rPr>
              <a:t>=Y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A5518A-5AB2-401C-9F7B-FD2A5E34AE4A}"/>
              </a:ext>
            </a:extLst>
          </p:cNvPr>
          <p:cNvSpPr/>
          <p:nvPr/>
        </p:nvSpPr>
        <p:spPr>
          <a:xfrm>
            <a:off x="7827640" y="2390237"/>
            <a:ext cx="3695928" cy="7030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Return XML Form : </a:t>
            </a:r>
            <a:br>
              <a:rPr lang="en-US" altLang="ko-KR" sz="700" dirty="0">
                <a:solidFill>
                  <a:schemeClr val="tx1"/>
                </a:solidFill>
              </a:rPr>
            </a:br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&lt;?xml version="1.0" encoding="UTF-8" standalone="yes"?&gt;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&lt;response&gt;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&lt;header&gt;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resultCode</a:t>
            </a:r>
            <a:r>
              <a:rPr lang="en-US" altLang="ko-KR" sz="700" dirty="0">
                <a:solidFill>
                  <a:schemeClr val="tx1"/>
                </a:solidFill>
              </a:rPr>
              <a:t>&gt;0000&lt;/</a:t>
            </a:r>
            <a:r>
              <a:rPr lang="en-US" altLang="ko-KR" sz="700" dirty="0" err="1">
                <a:solidFill>
                  <a:schemeClr val="tx1"/>
                </a:solidFill>
              </a:rPr>
              <a:t>resultCode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resultMsg</a:t>
            </a:r>
            <a:r>
              <a:rPr lang="en-US" altLang="ko-KR" sz="700" dirty="0">
                <a:solidFill>
                  <a:schemeClr val="tx1"/>
                </a:solidFill>
              </a:rPr>
              <a:t>&gt;OK&lt;/</a:t>
            </a:r>
            <a:r>
              <a:rPr lang="en-US" altLang="ko-KR" sz="700" dirty="0" err="1">
                <a:solidFill>
                  <a:schemeClr val="tx1"/>
                </a:solidFill>
              </a:rPr>
              <a:t>resultMsg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&lt;/header&gt;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&lt;items&gt;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&lt;item&gt;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&lt;addr1&gt;</a:t>
            </a:r>
            <a:r>
              <a:rPr lang="ko-KR" altLang="en-US" sz="700" dirty="0">
                <a:solidFill>
                  <a:schemeClr val="tx1"/>
                </a:solidFill>
              </a:rPr>
              <a:t>제주특별자치도 제주시 </a:t>
            </a:r>
            <a:r>
              <a:rPr lang="ko-KR" altLang="en-US" sz="700" dirty="0" err="1">
                <a:solidFill>
                  <a:schemeClr val="tx1"/>
                </a:solidFill>
              </a:rPr>
              <a:t>구좌읍</a:t>
            </a:r>
            <a:r>
              <a:rPr lang="ko-KR" altLang="en-US" sz="700" dirty="0">
                <a:solidFill>
                  <a:schemeClr val="tx1"/>
                </a:solidFill>
              </a:rPr>
              <a:t> 만장굴길 </a:t>
            </a:r>
            <a:r>
              <a:rPr lang="en-US" altLang="ko-KR" sz="700" dirty="0">
                <a:solidFill>
                  <a:schemeClr val="tx1"/>
                </a:solidFill>
              </a:rPr>
              <a:t>182&lt;/addr1&gt;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&lt;addr2&gt;(</a:t>
            </a:r>
            <a:r>
              <a:rPr lang="ko-KR" altLang="en-US" sz="700" dirty="0" err="1">
                <a:solidFill>
                  <a:schemeClr val="tx1"/>
                </a:solidFill>
              </a:rPr>
              <a:t>구좌읍</a:t>
            </a:r>
            <a:r>
              <a:rPr lang="en-US" altLang="ko-KR" sz="700" dirty="0">
                <a:solidFill>
                  <a:schemeClr val="tx1"/>
                </a:solidFill>
              </a:rPr>
              <a:t>)&lt;/addr2&gt;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areacode</a:t>
            </a:r>
            <a:r>
              <a:rPr lang="en-US" altLang="ko-KR" sz="700" dirty="0">
                <a:solidFill>
                  <a:schemeClr val="tx1"/>
                </a:solidFill>
              </a:rPr>
              <a:t>&gt;39&lt;/</a:t>
            </a:r>
            <a:r>
              <a:rPr lang="en-US" altLang="ko-KR" sz="700" dirty="0" err="1">
                <a:solidFill>
                  <a:schemeClr val="tx1"/>
                </a:solidFill>
              </a:rPr>
              <a:t>areacode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booktour</a:t>
            </a:r>
            <a:r>
              <a:rPr lang="en-US" altLang="ko-KR" sz="700" dirty="0">
                <a:solidFill>
                  <a:schemeClr val="tx1"/>
                </a:solidFill>
              </a:rPr>
              <a:t>&gt;0&lt;/</a:t>
            </a:r>
            <a:r>
              <a:rPr lang="en-US" altLang="ko-KR" sz="700" dirty="0" err="1">
                <a:solidFill>
                  <a:schemeClr val="tx1"/>
                </a:solidFill>
              </a:rPr>
              <a:t>booktour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&lt;cat1&gt;A01&lt;/cat1&gt;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&lt;cat2&gt;A0101&lt;/cat2&gt;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&lt;cat3&gt;A01011900&lt;/cat3&gt;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contentid</a:t>
            </a:r>
            <a:r>
              <a:rPr lang="en-US" altLang="ko-KR" sz="700" dirty="0">
                <a:solidFill>
                  <a:schemeClr val="tx1"/>
                </a:solidFill>
              </a:rPr>
              <a:t>&gt;126452&lt;/</a:t>
            </a:r>
            <a:r>
              <a:rPr lang="en-US" altLang="ko-KR" sz="700" dirty="0" err="1">
                <a:solidFill>
                  <a:schemeClr val="tx1"/>
                </a:solidFill>
              </a:rPr>
              <a:t>contentid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contenttypeid</a:t>
            </a:r>
            <a:r>
              <a:rPr lang="en-US" altLang="ko-KR" sz="700" dirty="0">
                <a:solidFill>
                  <a:schemeClr val="tx1"/>
                </a:solidFill>
              </a:rPr>
              <a:t>&gt;12&lt;/</a:t>
            </a:r>
            <a:r>
              <a:rPr lang="en-US" altLang="ko-KR" sz="700" dirty="0" err="1">
                <a:solidFill>
                  <a:schemeClr val="tx1"/>
                </a:solidFill>
              </a:rPr>
              <a:t>contenttypeid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createdtime</a:t>
            </a:r>
            <a:r>
              <a:rPr lang="en-US" altLang="ko-KR" sz="700" dirty="0">
                <a:solidFill>
                  <a:schemeClr val="tx1"/>
                </a:solidFill>
              </a:rPr>
              <a:t>&gt;20040226000000&lt;/</a:t>
            </a:r>
            <a:r>
              <a:rPr lang="en-US" altLang="ko-KR" sz="700" dirty="0" err="1">
                <a:solidFill>
                  <a:schemeClr val="tx1"/>
                </a:solidFill>
              </a:rPr>
              <a:t>createdtime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firstimage</a:t>
            </a:r>
            <a:r>
              <a:rPr lang="en-US" altLang="ko-KR" sz="700" dirty="0">
                <a:solidFill>
                  <a:schemeClr val="tx1"/>
                </a:solidFill>
              </a:rPr>
              <a:t>&gt;http://tong.visitkorea.or.kr/cms/resource/47/1239247_image2_1.JPG&lt;/firstimage&gt;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&lt;firstimage2&gt;http://tong.visitkorea.or.kr/cms/resource/47/1239247_image2_1.JPG&lt;/firstimage2&gt;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&lt;homepage&gt;</a:t>
            </a:r>
            <a:r>
              <a:rPr lang="ko-KR" altLang="en-US" sz="700" dirty="0">
                <a:solidFill>
                  <a:schemeClr val="tx1"/>
                </a:solidFill>
              </a:rPr>
              <a:t>제주도 국가지질공원 </a:t>
            </a:r>
            <a:r>
              <a:rPr lang="en-US" altLang="ko-KR" sz="700" dirty="0">
                <a:solidFill>
                  <a:schemeClr val="tx1"/>
                </a:solidFill>
              </a:rPr>
              <a:t>&amp;</a:t>
            </a:r>
            <a:r>
              <a:rPr lang="en-US" altLang="ko-KR" sz="700" dirty="0" err="1">
                <a:solidFill>
                  <a:schemeClr val="tx1"/>
                </a:solidFill>
              </a:rPr>
              <a:t>lt;a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 err="1">
                <a:solidFill>
                  <a:schemeClr val="tx1"/>
                </a:solidFill>
              </a:rPr>
              <a:t>href</a:t>
            </a:r>
            <a:r>
              <a:rPr lang="en-US" altLang="ko-KR" sz="700" dirty="0">
                <a:solidFill>
                  <a:schemeClr val="tx1"/>
                </a:solidFill>
              </a:rPr>
              <a:t>=&amp;</a:t>
            </a:r>
            <a:r>
              <a:rPr lang="en-US" altLang="ko-KR" sz="700" dirty="0" err="1">
                <a:solidFill>
                  <a:schemeClr val="tx1"/>
                </a:solidFill>
              </a:rPr>
              <a:t>quot;http</a:t>
            </a:r>
            <a:r>
              <a:rPr lang="en-US" altLang="ko-KR" sz="700" dirty="0">
                <a:solidFill>
                  <a:schemeClr val="tx1"/>
                </a:solidFill>
              </a:rPr>
              <a:t>://geopark.jeju.go.kr/&amp;</a:t>
            </a:r>
            <a:r>
              <a:rPr lang="en-US" altLang="ko-KR" sz="700" dirty="0" err="1">
                <a:solidFill>
                  <a:schemeClr val="tx1"/>
                </a:solidFill>
              </a:rPr>
              <a:t>quot;targ</a:t>
            </a:r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mapx</a:t>
            </a:r>
            <a:r>
              <a:rPr lang="en-US" altLang="ko-KR" sz="700" dirty="0">
                <a:solidFill>
                  <a:schemeClr val="tx1"/>
                </a:solidFill>
              </a:rPr>
              <a:t>&gt;126.7706788052&lt;/</a:t>
            </a:r>
            <a:r>
              <a:rPr lang="en-US" altLang="ko-KR" sz="700" dirty="0" err="1">
                <a:solidFill>
                  <a:schemeClr val="tx1"/>
                </a:solidFill>
              </a:rPr>
              <a:t>mapx</a:t>
            </a:r>
            <a:r>
              <a:rPr lang="en-US" altLang="ko-KR" sz="700" dirty="0">
                <a:solidFill>
                  <a:schemeClr val="tx1"/>
                </a:solidFill>
              </a:rPr>
              <a:t>&gt;et=&amp;</a:t>
            </a:r>
            <a:r>
              <a:rPr lang="en-US" altLang="ko-KR" sz="700" dirty="0" err="1">
                <a:solidFill>
                  <a:schemeClr val="tx1"/>
                </a:solidFill>
              </a:rPr>
              <a:t>quot</a:t>
            </a:r>
            <a:r>
              <a:rPr lang="en-US" altLang="ko-KR" sz="700" dirty="0">
                <a:solidFill>
                  <a:schemeClr val="tx1"/>
                </a:solidFill>
              </a:rPr>
              <a:t>;_</a:t>
            </a:r>
            <a:r>
              <a:rPr lang="en-US" altLang="ko-KR" sz="700" dirty="0" err="1">
                <a:solidFill>
                  <a:schemeClr val="tx1"/>
                </a:solidFill>
              </a:rPr>
              <a:t>blank&amp;quot</a:t>
            </a:r>
            <a:r>
              <a:rPr lang="en-US" altLang="ko-KR" sz="700" dirty="0">
                <a:solidFill>
                  <a:schemeClr val="tx1"/>
                </a:solidFill>
              </a:rPr>
              <a:t>; title=&amp;</a:t>
            </a:r>
            <a:r>
              <a:rPr lang="en-US" altLang="ko-KR" sz="700" dirty="0" err="1">
                <a:solidFill>
                  <a:schemeClr val="tx1"/>
                </a:solidFill>
              </a:rPr>
              <a:t>quot</a:t>
            </a:r>
            <a:r>
              <a:rPr lang="en-US" altLang="ko-KR" sz="700" dirty="0">
                <a:solidFill>
                  <a:schemeClr val="tx1"/>
                </a:solidFill>
              </a:rPr>
              <a:t>;</a:t>
            </a:r>
            <a:r>
              <a:rPr lang="ko-KR" altLang="en-US" sz="700" dirty="0" err="1">
                <a:solidFill>
                  <a:schemeClr val="tx1"/>
                </a:solidFill>
              </a:rPr>
              <a:t>새창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제주도 국가지질공원 </a:t>
            </a:r>
            <a:r>
              <a:rPr lang="en-US" altLang="ko-KR" sz="700" dirty="0">
                <a:solidFill>
                  <a:schemeClr val="tx1"/>
                </a:solidFill>
              </a:rPr>
              <a:t>&amp;</a:t>
            </a:r>
            <a:r>
              <a:rPr lang="en-US" altLang="ko-KR" sz="700" dirty="0" err="1">
                <a:solidFill>
                  <a:schemeClr val="tx1"/>
                </a:solidFill>
              </a:rPr>
              <a:t>quot</a:t>
            </a:r>
            <a:r>
              <a:rPr lang="en-US" altLang="ko-KR" sz="700" dirty="0">
                <a:solidFill>
                  <a:schemeClr val="tx1"/>
                </a:solidFill>
              </a:rPr>
              <a:t>;&amp;</a:t>
            </a:r>
            <a:r>
              <a:rPr lang="en-US" altLang="ko-KR" sz="700" dirty="0" err="1">
                <a:solidFill>
                  <a:schemeClr val="tx1"/>
                </a:solidFill>
              </a:rPr>
              <a:t>gt;http</a:t>
            </a:r>
            <a:r>
              <a:rPr lang="en-US" altLang="ko-KR" sz="700" dirty="0">
                <a:solidFill>
                  <a:schemeClr val="tx1"/>
                </a:solidFill>
              </a:rPr>
              <a:t>://geopark.jeju.go.kr/&amp;</a:t>
            </a:r>
            <a:r>
              <a:rPr lang="en-US" altLang="ko-KR" sz="700" dirty="0" err="1">
                <a:solidFill>
                  <a:schemeClr val="tx1"/>
                </a:solidFill>
              </a:rPr>
              <a:t>lt</a:t>
            </a:r>
            <a:r>
              <a:rPr lang="en-US" altLang="ko-KR" sz="700" dirty="0">
                <a:solidFill>
                  <a:schemeClr val="tx1"/>
                </a:solidFill>
              </a:rPr>
              <a:t>;/</a:t>
            </a:r>
            <a:r>
              <a:rPr lang="en-US" altLang="ko-KR" sz="700" dirty="0" err="1">
                <a:solidFill>
                  <a:schemeClr val="tx1"/>
                </a:solidFill>
              </a:rPr>
              <a:t>a&amp;gt</a:t>
            </a:r>
            <a:r>
              <a:rPr lang="en-US" altLang="ko-KR" sz="700" dirty="0">
                <a:solidFill>
                  <a:schemeClr val="tx1"/>
                </a:solidFill>
              </a:rPr>
              <a:t>;&lt;/homepage&gt;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mapy</a:t>
            </a:r>
            <a:r>
              <a:rPr lang="en-US" altLang="ko-KR" sz="700" dirty="0">
                <a:solidFill>
                  <a:schemeClr val="tx1"/>
                </a:solidFill>
              </a:rPr>
              <a:t>&gt;33.5280478463&lt;/</a:t>
            </a:r>
            <a:r>
              <a:rPr lang="en-US" altLang="ko-KR" sz="700" dirty="0" err="1">
                <a:solidFill>
                  <a:schemeClr val="tx1"/>
                </a:solidFill>
              </a:rPr>
              <a:t>mapy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mlevel</a:t>
            </a:r>
            <a:r>
              <a:rPr lang="en-US" altLang="ko-KR" sz="700" dirty="0">
                <a:solidFill>
                  <a:schemeClr val="tx1"/>
                </a:solidFill>
              </a:rPr>
              <a:t>&gt;6&lt;/</a:t>
            </a:r>
            <a:r>
              <a:rPr lang="en-US" altLang="ko-KR" sz="700" dirty="0" err="1">
                <a:solidFill>
                  <a:schemeClr val="tx1"/>
                </a:solidFill>
              </a:rPr>
              <a:t>mlevel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modifiedtime</a:t>
            </a:r>
            <a:r>
              <a:rPr lang="en-US" altLang="ko-KR" sz="700" dirty="0">
                <a:solidFill>
                  <a:schemeClr val="tx1"/>
                </a:solidFill>
              </a:rPr>
              <a:t>&gt;20190827145002&lt;/</a:t>
            </a:r>
            <a:r>
              <a:rPr lang="en-US" altLang="ko-KR" sz="700" dirty="0" err="1">
                <a:solidFill>
                  <a:schemeClr val="tx1"/>
                </a:solidFill>
              </a:rPr>
              <a:t>modifiedtime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&lt;overview&gt;</a:t>
            </a:r>
            <a:r>
              <a:rPr lang="ko-KR" altLang="en-US" sz="700" dirty="0">
                <a:solidFill>
                  <a:schemeClr val="tx1"/>
                </a:solidFill>
              </a:rPr>
              <a:t>만장굴은 총 길이가 약 </a:t>
            </a:r>
            <a:r>
              <a:rPr lang="en-US" altLang="ko-KR" sz="700" dirty="0">
                <a:solidFill>
                  <a:schemeClr val="tx1"/>
                </a:solidFill>
              </a:rPr>
              <a:t>7.4㎞</a:t>
            </a:r>
            <a:r>
              <a:rPr lang="ko-KR" altLang="en-US" sz="700" dirty="0">
                <a:solidFill>
                  <a:schemeClr val="tx1"/>
                </a:solidFill>
              </a:rPr>
              <a:t>이며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부분적으로 다층구조를 지니는 용암동굴이다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특히 주 통로는 폭이 </a:t>
            </a:r>
            <a:r>
              <a:rPr lang="en-US" altLang="ko-KR" sz="700" dirty="0">
                <a:solidFill>
                  <a:schemeClr val="tx1"/>
                </a:solidFill>
              </a:rPr>
              <a:t>18m, </a:t>
            </a:r>
            <a:r>
              <a:rPr lang="ko-KR" altLang="en-US" sz="700" dirty="0">
                <a:solidFill>
                  <a:schemeClr val="tx1"/>
                </a:solidFill>
              </a:rPr>
              <a:t>높이가 </a:t>
            </a:r>
            <a:r>
              <a:rPr lang="en-US" altLang="ko-KR" sz="700" dirty="0">
                <a:solidFill>
                  <a:schemeClr val="tx1"/>
                </a:solidFill>
              </a:rPr>
              <a:t>23m</a:t>
            </a:r>
            <a:r>
              <a:rPr lang="ko-KR" altLang="en-US" sz="700" dirty="0">
                <a:solidFill>
                  <a:schemeClr val="tx1"/>
                </a:solidFill>
              </a:rPr>
              <a:t>에 이르는 세계적으로도 큰 규모의 동굴이다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전 세계에는 많은 용암동굴이 분포하지만 만장굴과 같이 수십만 년 전에 형성된 </a:t>
            </a:r>
            <a:r>
              <a:rPr lang="ko-KR" altLang="en-US" sz="700" dirty="0" err="1">
                <a:solidFill>
                  <a:schemeClr val="tx1"/>
                </a:solidFill>
              </a:rPr>
              <a:t>동굴로서내부의</a:t>
            </a:r>
            <a:r>
              <a:rPr lang="ko-KR" altLang="en-US" sz="700" dirty="0">
                <a:solidFill>
                  <a:schemeClr val="tx1"/>
                </a:solidFill>
              </a:rPr>
              <a:t> 형태와 지형이 잘 보존되어 있는 용암동굴은 드물어서 학술적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보전적 가치가 매우 크다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만장굴은 동굴 중간 부분의 천장이 함몰되어 </a:t>
            </a:r>
            <a:r>
              <a:rPr lang="en-US" altLang="ko-KR" sz="700" dirty="0">
                <a:solidFill>
                  <a:schemeClr val="tx1"/>
                </a:solidFill>
              </a:rPr>
              <a:t>3</a:t>
            </a:r>
            <a:r>
              <a:rPr lang="ko-KR" altLang="en-US" sz="700" dirty="0">
                <a:solidFill>
                  <a:schemeClr val="tx1"/>
                </a:solidFill>
              </a:rPr>
              <a:t>개의 입구가 형성되어 있는데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현재 일반인이 출입할 수 있는 입구는 제</a:t>
            </a:r>
            <a:r>
              <a:rPr lang="en-US" altLang="ko-KR" sz="700" dirty="0">
                <a:solidFill>
                  <a:schemeClr val="tx1"/>
                </a:solidFill>
              </a:rPr>
              <a:t>2</a:t>
            </a:r>
            <a:r>
              <a:rPr lang="ko-KR" altLang="en-US" sz="700" dirty="0">
                <a:solidFill>
                  <a:schemeClr val="tx1"/>
                </a:solidFill>
              </a:rPr>
              <a:t>입구이며</a:t>
            </a:r>
            <a:r>
              <a:rPr lang="en-US" altLang="ko-KR" sz="700" dirty="0">
                <a:solidFill>
                  <a:schemeClr val="tx1"/>
                </a:solidFill>
              </a:rPr>
              <a:t>, 1㎞</a:t>
            </a:r>
            <a:r>
              <a:rPr lang="ko-KR" altLang="en-US" sz="700" dirty="0">
                <a:solidFill>
                  <a:schemeClr val="tx1"/>
                </a:solidFill>
              </a:rPr>
              <a:t>만 탐방이 가능하다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만장굴 내에는 용암종류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용암석순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용암유석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용암유선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용암선반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용암표석 등의 다양한 용암동굴생성물이 발달하며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특히 개방구간 끝에서 볼 수 있는 약 </a:t>
            </a:r>
            <a:r>
              <a:rPr lang="en-US" altLang="ko-KR" sz="700" dirty="0">
                <a:solidFill>
                  <a:schemeClr val="tx1"/>
                </a:solidFill>
              </a:rPr>
              <a:t>7.6m </a:t>
            </a:r>
            <a:r>
              <a:rPr lang="ko-KR" altLang="en-US" sz="700" dirty="0">
                <a:solidFill>
                  <a:schemeClr val="tx1"/>
                </a:solidFill>
              </a:rPr>
              <a:t>높이의 </a:t>
            </a:r>
            <a:r>
              <a:rPr lang="ko-KR" altLang="en-US" sz="700" dirty="0" err="1">
                <a:solidFill>
                  <a:schemeClr val="tx1"/>
                </a:solidFill>
              </a:rPr>
              <a:t>용암석주는</a:t>
            </a:r>
            <a:r>
              <a:rPr lang="ko-KR" altLang="en-US" sz="700" dirty="0">
                <a:solidFill>
                  <a:schemeClr val="tx1"/>
                </a:solidFill>
              </a:rPr>
              <a:t> 세계에서 가장 큰 규모로 알려져 있다</a:t>
            </a:r>
            <a:r>
              <a:rPr lang="en-US" altLang="ko-KR" sz="700" dirty="0">
                <a:solidFill>
                  <a:schemeClr val="tx1"/>
                </a:solidFill>
              </a:rPr>
              <a:t>.&amp;</a:t>
            </a:r>
            <a:r>
              <a:rPr lang="en-US" altLang="ko-KR" sz="700" dirty="0" err="1">
                <a:solidFill>
                  <a:schemeClr val="tx1"/>
                </a:solidFill>
              </a:rPr>
              <a:t>lt;br</a:t>
            </a:r>
            <a:r>
              <a:rPr lang="en-US" altLang="ko-KR" sz="700" dirty="0">
                <a:solidFill>
                  <a:schemeClr val="tx1"/>
                </a:solidFill>
              </a:rPr>
              <a:t> /&amp;</a:t>
            </a:r>
            <a:r>
              <a:rPr lang="en-US" altLang="ko-KR" sz="700" dirty="0" err="1">
                <a:solidFill>
                  <a:schemeClr val="tx1"/>
                </a:solidFill>
              </a:rPr>
              <a:t>gt</a:t>
            </a:r>
            <a:r>
              <a:rPr lang="en-US" altLang="ko-KR" sz="700" dirty="0">
                <a:solidFill>
                  <a:schemeClr val="tx1"/>
                </a:solidFill>
              </a:rPr>
              <a:t>;&amp;</a:t>
            </a:r>
            <a:r>
              <a:rPr lang="en-US" altLang="ko-KR" sz="700" dirty="0" err="1">
                <a:solidFill>
                  <a:schemeClr val="tx1"/>
                </a:solidFill>
              </a:rPr>
              <a:t>lt;br</a:t>
            </a:r>
            <a:r>
              <a:rPr lang="en-US" altLang="ko-KR" sz="700" dirty="0">
                <a:solidFill>
                  <a:schemeClr val="tx1"/>
                </a:solidFill>
              </a:rPr>
              <a:t> /&amp;</a:t>
            </a:r>
            <a:r>
              <a:rPr lang="en-US" altLang="ko-KR" sz="700" dirty="0" err="1">
                <a:solidFill>
                  <a:schemeClr val="tx1"/>
                </a:solidFill>
              </a:rPr>
              <a:t>gt</a:t>
            </a:r>
            <a:r>
              <a:rPr lang="en-US" altLang="ko-KR" sz="700" dirty="0">
                <a:solidFill>
                  <a:schemeClr val="tx1"/>
                </a:solidFill>
              </a:rPr>
              <a:t>;&amp;</a:t>
            </a:r>
            <a:r>
              <a:rPr lang="en-US" altLang="ko-KR" sz="700" dirty="0" err="1">
                <a:solidFill>
                  <a:schemeClr val="tx1"/>
                </a:solidFill>
              </a:rPr>
              <a:t>lt</a:t>
            </a:r>
            <a:r>
              <a:rPr lang="en-US" altLang="ko-KR" sz="700" dirty="0">
                <a:solidFill>
                  <a:schemeClr val="tx1"/>
                </a:solidFill>
              </a:rPr>
              <a:t>;</a:t>
            </a:r>
            <a:r>
              <a:rPr lang="ko-KR" altLang="en-US" sz="700" dirty="0">
                <a:solidFill>
                  <a:schemeClr val="tx1"/>
                </a:solidFill>
              </a:rPr>
              <a:t>출처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제주도세계지질공원</a:t>
            </a:r>
            <a:r>
              <a:rPr lang="en-US" altLang="ko-KR" sz="700" dirty="0">
                <a:solidFill>
                  <a:schemeClr val="tx1"/>
                </a:solidFill>
              </a:rPr>
              <a:t>&amp;</a:t>
            </a:r>
            <a:r>
              <a:rPr lang="en-US" altLang="ko-KR" sz="700" dirty="0" err="1">
                <a:solidFill>
                  <a:schemeClr val="tx1"/>
                </a:solidFill>
              </a:rPr>
              <a:t>gt</a:t>
            </a:r>
            <a:r>
              <a:rPr lang="en-US" altLang="ko-KR" sz="700" dirty="0">
                <a:solidFill>
                  <a:schemeClr val="tx1"/>
                </a:solidFill>
              </a:rPr>
              <a:t>;&amp;</a:t>
            </a:r>
            <a:r>
              <a:rPr lang="en-US" altLang="ko-KR" sz="700" dirty="0" err="1">
                <a:solidFill>
                  <a:schemeClr val="tx1"/>
                </a:solidFill>
              </a:rPr>
              <a:t>lt;br&amp;gt</a:t>
            </a:r>
            <a:r>
              <a:rPr lang="en-US" altLang="ko-KR" sz="700" dirty="0">
                <a:solidFill>
                  <a:schemeClr val="tx1"/>
                </a:solidFill>
              </a:rPr>
              <a:t>;&lt;/overview&gt;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sigungucode</a:t>
            </a:r>
            <a:r>
              <a:rPr lang="en-US" altLang="ko-KR" sz="700" dirty="0">
                <a:solidFill>
                  <a:schemeClr val="tx1"/>
                </a:solidFill>
              </a:rPr>
              <a:t>&gt;4&lt;/</a:t>
            </a:r>
            <a:r>
              <a:rPr lang="en-US" altLang="ko-KR" sz="700" dirty="0" err="1">
                <a:solidFill>
                  <a:schemeClr val="tx1"/>
                </a:solidFill>
              </a:rPr>
              <a:t>sigungucode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&lt;title&gt;</a:t>
            </a:r>
            <a:r>
              <a:rPr lang="ko-KR" altLang="en-US" sz="700" dirty="0">
                <a:solidFill>
                  <a:schemeClr val="tx1"/>
                </a:solidFill>
              </a:rPr>
              <a:t>만장굴 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제주도 국가지질공원</a:t>
            </a:r>
            <a:r>
              <a:rPr lang="en-US" altLang="ko-KR" sz="700" dirty="0">
                <a:solidFill>
                  <a:schemeClr val="tx1"/>
                </a:solidFill>
              </a:rPr>
              <a:t>)&lt;/title&gt;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zipcode</a:t>
            </a:r>
            <a:r>
              <a:rPr lang="en-US" altLang="ko-KR" sz="700" dirty="0">
                <a:solidFill>
                  <a:schemeClr val="tx1"/>
                </a:solidFill>
              </a:rPr>
              <a:t>&gt;63348&lt;/</a:t>
            </a:r>
            <a:r>
              <a:rPr lang="en-US" altLang="ko-KR" sz="700" dirty="0" err="1">
                <a:solidFill>
                  <a:schemeClr val="tx1"/>
                </a:solidFill>
              </a:rPr>
              <a:t>zipcode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&lt;/item&gt;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&lt;/items&gt;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numOfRows</a:t>
            </a:r>
            <a:r>
              <a:rPr lang="en-US" altLang="ko-KR" sz="700" dirty="0">
                <a:solidFill>
                  <a:schemeClr val="tx1"/>
                </a:solidFill>
              </a:rPr>
              <a:t>&gt;10&lt;/</a:t>
            </a:r>
            <a:r>
              <a:rPr lang="en-US" altLang="ko-KR" sz="700" dirty="0" err="1">
                <a:solidFill>
                  <a:schemeClr val="tx1"/>
                </a:solidFill>
              </a:rPr>
              <a:t>numOfRows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pageNo</a:t>
            </a:r>
            <a:r>
              <a:rPr lang="en-US" altLang="ko-KR" sz="700" dirty="0">
                <a:solidFill>
                  <a:schemeClr val="tx1"/>
                </a:solidFill>
              </a:rPr>
              <a:t>&gt;1&lt;/</a:t>
            </a:r>
            <a:r>
              <a:rPr lang="en-US" altLang="ko-KR" sz="700" dirty="0" err="1">
                <a:solidFill>
                  <a:schemeClr val="tx1"/>
                </a:solidFill>
              </a:rPr>
              <a:t>pageNo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totalCount</a:t>
            </a:r>
            <a:r>
              <a:rPr lang="en-US" altLang="ko-KR" sz="700" dirty="0">
                <a:solidFill>
                  <a:schemeClr val="tx1"/>
                </a:solidFill>
              </a:rPr>
              <a:t>&gt;1&lt;/</a:t>
            </a:r>
            <a:r>
              <a:rPr lang="en-US" altLang="ko-KR" sz="700" dirty="0" err="1">
                <a:solidFill>
                  <a:schemeClr val="tx1"/>
                </a:solidFill>
              </a:rPr>
              <a:t>totalCount</a:t>
            </a:r>
            <a:r>
              <a:rPr lang="en-US" altLang="ko-KR" sz="7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&lt;/response&gt;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						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90BDD6-A641-4F46-A493-1525DC2C7F68}"/>
              </a:ext>
            </a:extLst>
          </p:cNvPr>
          <p:cNvSpPr/>
          <p:nvPr/>
        </p:nvSpPr>
        <p:spPr>
          <a:xfrm>
            <a:off x="3868890" y="1098030"/>
            <a:ext cx="3695928" cy="29991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추출할 정보 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r>
              <a:rPr lang="en-US" altLang="ko-KR" sz="700" b="1" dirty="0">
                <a:solidFill>
                  <a:schemeClr val="tx1"/>
                </a:solidFill>
              </a:rPr>
              <a:t>1. </a:t>
            </a:r>
            <a:r>
              <a:rPr lang="ko-KR" altLang="en-US" sz="700" b="1" dirty="0">
                <a:solidFill>
                  <a:schemeClr val="tx1"/>
                </a:solidFill>
              </a:rPr>
              <a:t>타이틀 정보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: &lt;title&gt;</a:t>
            </a:r>
            <a:r>
              <a:rPr lang="ko-KR" altLang="en-US" sz="700" dirty="0">
                <a:solidFill>
                  <a:schemeClr val="tx1"/>
                </a:solidFill>
              </a:rPr>
              <a:t>만장굴</a:t>
            </a:r>
            <a:r>
              <a:rPr lang="en-US" altLang="ko-KR" sz="700" dirty="0">
                <a:solidFill>
                  <a:schemeClr val="tx1"/>
                </a:solidFill>
              </a:rPr>
              <a:t>&lt;/title&gt;</a:t>
            </a:r>
          </a:p>
          <a:p>
            <a:r>
              <a:rPr lang="en-US" altLang="ko-KR" sz="700" b="1" dirty="0">
                <a:solidFill>
                  <a:schemeClr val="tx1"/>
                </a:solidFill>
              </a:rPr>
              <a:t>2. </a:t>
            </a:r>
            <a:r>
              <a:rPr lang="ko-KR" altLang="en-US" sz="700" b="1" dirty="0">
                <a:solidFill>
                  <a:schemeClr val="tx1"/>
                </a:solidFill>
              </a:rPr>
              <a:t>주소 정보 </a:t>
            </a:r>
            <a:r>
              <a:rPr lang="en-US" altLang="ko-KR" sz="700" b="1" dirty="0">
                <a:solidFill>
                  <a:schemeClr val="tx1"/>
                </a:solidFill>
              </a:rPr>
              <a:t>: </a:t>
            </a:r>
            <a:r>
              <a:rPr lang="en-US" altLang="ko-KR" sz="700" dirty="0">
                <a:solidFill>
                  <a:schemeClr val="tx1"/>
                </a:solidFill>
              </a:rPr>
              <a:t>&lt;addr1&gt;</a:t>
            </a:r>
            <a:r>
              <a:rPr lang="ko-KR" altLang="en-US" sz="700" dirty="0">
                <a:solidFill>
                  <a:schemeClr val="tx1"/>
                </a:solidFill>
              </a:rPr>
              <a:t>제주특별자치도 제주시 </a:t>
            </a:r>
            <a:r>
              <a:rPr lang="ko-KR" altLang="en-US" sz="700" dirty="0" err="1">
                <a:solidFill>
                  <a:schemeClr val="tx1"/>
                </a:solidFill>
              </a:rPr>
              <a:t>구좌읍</a:t>
            </a:r>
            <a:r>
              <a:rPr lang="ko-KR" altLang="en-US" sz="700" dirty="0">
                <a:solidFill>
                  <a:schemeClr val="tx1"/>
                </a:solidFill>
              </a:rPr>
              <a:t> 만장굴길 </a:t>
            </a:r>
            <a:r>
              <a:rPr lang="en-US" altLang="ko-KR" sz="700" dirty="0">
                <a:solidFill>
                  <a:schemeClr val="tx1"/>
                </a:solidFill>
              </a:rPr>
              <a:t>182&lt;/addr1&gt;</a:t>
            </a:r>
          </a:p>
          <a:p>
            <a:r>
              <a:rPr lang="en-US" altLang="ko-KR" sz="700" b="1" dirty="0">
                <a:solidFill>
                  <a:schemeClr val="tx1"/>
                </a:solidFill>
              </a:rPr>
              <a:t>3. </a:t>
            </a:r>
            <a:r>
              <a:rPr lang="ko-KR" altLang="en-US" sz="700" b="1" dirty="0">
                <a:solidFill>
                  <a:schemeClr val="tx1"/>
                </a:solidFill>
              </a:rPr>
              <a:t>개요 </a:t>
            </a:r>
            <a:r>
              <a:rPr lang="en-US" altLang="ko-KR" sz="700" b="1" dirty="0">
                <a:solidFill>
                  <a:schemeClr val="tx1"/>
                </a:solidFill>
              </a:rPr>
              <a:t>: </a:t>
            </a:r>
            <a:r>
              <a:rPr lang="en-US" altLang="ko-KR" sz="700" dirty="0">
                <a:solidFill>
                  <a:schemeClr val="tx1"/>
                </a:solidFill>
              </a:rPr>
              <a:t>&lt;overview&gt;</a:t>
            </a:r>
            <a:r>
              <a:rPr lang="ko-KR" altLang="en-US" sz="700" dirty="0">
                <a:solidFill>
                  <a:schemeClr val="tx1"/>
                </a:solidFill>
              </a:rPr>
              <a:t>만장굴은 총 길이가 약 </a:t>
            </a:r>
            <a:r>
              <a:rPr lang="en-US" altLang="ko-KR" sz="700" dirty="0">
                <a:solidFill>
                  <a:schemeClr val="tx1"/>
                </a:solidFill>
              </a:rPr>
              <a:t>7.4㎞</a:t>
            </a:r>
            <a:r>
              <a:rPr lang="ko-KR" altLang="en-US" sz="700" dirty="0">
                <a:solidFill>
                  <a:schemeClr val="tx1"/>
                </a:solidFill>
              </a:rPr>
              <a:t>이며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부분적으로 다층구조를 지니는 용암동굴이다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특히 주 통로는 폭이 </a:t>
            </a:r>
            <a:r>
              <a:rPr lang="en-US" altLang="ko-KR" sz="700" dirty="0">
                <a:solidFill>
                  <a:schemeClr val="tx1"/>
                </a:solidFill>
              </a:rPr>
              <a:t>18m, </a:t>
            </a:r>
            <a:r>
              <a:rPr lang="ko-KR" altLang="en-US" sz="700" dirty="0">
                <a:solidFill>
                  <a:schemeClr val="tx1"/>
                </a:solidFill>
              </a:rPr>
              <a:t>높이가 </a:t>
            </a:r>
            <a:r>
              <a:rPr lang="en-US" altLang="ko-KR" sz="700" dirty="0">
                <a:solidFill>
                  <a:schemeClr val="tx1"/>
                </a:solidFill>
              </a:rPr>
              <a:t>23m</a:t>
            </a:r>
            <a:r>
              <a:rPr lang="ko-KR" altLang="en-US" sz="700" dirty="0">
                <a:solidFill>
                  <a:schemeClr val="tx1"/>
                </a:solidFill>
              </a:rPr>
              <a:t>에 이르는 세계적으로도 큰 규모의 동굴이다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전 세계에는 많은 용암동굴이 분포하지만 만장굴과 같이 수십만 년 전에 형성된 </a:t>
            </a:r>
            <a:r>
              <a:rPr lang="ko-KR" altLang="en-US" sz="700" dirty="0" err="1">
                <a:solidFill>
                  <a:schemeClr val="tx1"/>
                </a:solidFill>
              </a:rPr>
              <a:t>동굴로서내부의</a:t>
            </a:r>
            <a:r>
              <a:rPr lang="ko-KR" altLang="en-US" sz="700" dirty="0">
                <a:solidFill>
                  <a:schemeClr val="tx1"/>
                </a:solidFill>
              </a:rPr>
              <a:t> 형태와 지형이 잘 보존되어 있는 용암동굴은 드물어서 학술적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보전적 가치가 매우 크다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만장굴은 동굴 중간 부분의 천장이 함몰되어 </a:t>
            </a:r>
            <a:r>
              <a:rPr lang="en-US" altLang="ko-KR" sz="700" dirty="0">
                <a:solidFill>
                  <a:schemeClr val="tx1"/>
                </a:solidFill>
              </a:rPr>
              <a:t>3</a:t>
            </a:r>
            <a:r>
              <a:rPr lang="ko-KR" altLang="en-US" sz="700" dirty="0">
                <a:solidFill>
                  <a:schemeClr val="tx1"/>
                </a:solidFill>
              </a:rPr>
              <a:t>개의 입구가 형성되어 있는데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현재 일반인이 출입할 수 있는 입구는 제</a:t>
            </a:r>
            <a:r>
              <a:rPr lang="en-US" altLang="ko-KR" sz="700" dirty="0">
                <a:solidFill>
                  <a:schemeClr val="tx1"/>
                </a:solidFill>
              </a:rPr>
              <a:t>2</a:t>
            </a:r>
            <a:r>
              <a:rPr lang="ko-KR" altLang="en-US" sz="700" dirty="0">
                <a:solidFill>
                  <a:schemeClr val="tx1"/>
                </a:solidFill>
              </a:rPr>
              <a:t>입구이며</a:t>
            </a:r>
            <a:r>
              <a:rPr lang="en-US" altLang="ko-KR" sz="700" dirty="0">
                <a:solidFill>
                  <a:schemeClr val="tx1"/>
                </a:solidFill>
              </a:rPr>
              <a:t>, 1㎞</a:t>
            </a:r>
            <a:r>
              <a:rPr lang="ko-KR" altLang="en-US" sz="700" dirty="0">
                <a:solidFill>
                  <a:schemeClr val="tx1"/>
                </a:solidFill>
              </a:rPr>
              <a:t>만 탐방이 가능하다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만장굴 내에는 용암종류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용암석순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용암유석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용암유선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용암선반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용암표석 등의 다양한 용암동굴생성물이 발달하며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특히 개방구간 끝에서 볼 수 있는 약 </a:t>
            </a:r>
            <a:r>
              <a:rPr lang="en-US" altLang="ko-KR" sz="700" dirty="0">
                <a:solidFill>
                  <a:schemeClr val="tx1"/>
                </a:solidFill>
              </a:rPr>
              <a:t>7.6m </a:t>
            </a:r>
            <a:r>
              <a:rPr lang="ko-KR" altLang="en-US" sz="700" dirty="0">
                <a:solidFill>
                  <a:schemeClr val="tx1"/>
                </a:solidFill>
              </a:rPr>
              <a:t>높이의 </a:t>
            </a:r>
            <a:r>
              <a:rPr lang="ko-KR" altLang="en-US" sz="700" dirty="0" err="1">
                <a:solidFill>
                  <a:schemeClr val="tx1"/>
                </a:solidFill>
              </a:rPr>
              <a:t>용암석주는</a:t>
            </a:r>
            <a:r>
              <a:rPr lang="ko-KR" altLang="en-US" sz="700" dirty="0">
                <a:solidFill>
                  <a:schemeClr val="tx1"/>
                </a:solidFill>
              </a:rPr>
              <a:t> 세계에서 가장 큰 규모로 알려져 있다</a:t>
            </a:r>
            <a:r>
              <a:rPr lang="en-US" altLang="ko-KR" sz="700" dirty="0">
                <a:solidFill>
                  <a:schemeClr val="tx1"/>
                </a:solidFill>
              </a:rPr>
              <a:t>.&amp;</a:t>
            </a:r>
            <a:r>
              <a:rPr lang="en-US" altLang="ko-KR" sz="700" dirty="0" err="1">
                <a:solidFill>
                  <a:schemeClr val="tx1"/>
                </a:solidFill>
              </a:rPr>
              <a:t>lt;br</a:t>
            </a:r>
            <a:r>
              <a:rPr lang="en-US" altLang="ko-KR" sz="700" dirty="0">
                <a:solidFill>
                  <a:schemeClr val="tx1"/>
                </a:solidFill>
              </a:rPr>
              <a:t> /&amp;</a:t>
            </a:r>
            <a:r>
              <a:rPr lang="en-US" altLang="ko-KR" sz="700" dirty="0" err="1">
                <a:solidFill>
                  <a:schemeClr val="tx1"/>
                </a:solidFill>
              </a:rPr>
              <a:t>gt</a:t>
            </a:r>
            <a:r>
              <a:rPr lang="en-US" altLang="ko-KR" sz="700" dirty="0">
                <a:solidFill>
                  <a:schemeClr val="tx1"/>
                </a:solidFill>
              </a:rPr>
              <a:t>;&amp;</a:t>
            </a:r>
            <a:r>
              <a:rPr lang="en-US" altLang="ko-KR" sz="700" dirty="0" err="1">
                <a:solidFill>
                  <a:schemeClr val="tx1"/>
                </a:solidFill>
              </a:rPr>
              <a:t>lt;br</a:t>
            </a:r>
            <a:r>
              <a:rPr lang="en-US" altLang="ko-KR" sz="700" dirty="0">
                <a:solidFill>
                  <a:schemeClr val="tx1"/>
                </a:solidFill>
              </a:rPr>
              <a:t> /&amp;</a:t>
            </a:r>
            <a:r>
              <a:rPr lang="en-US" altLang="ko-KR" sz="700" dirty="0" err="1">
                <a:solidFill>
                  <a:schemeClr val="tx1"/>
                </a:solidFill>
              </a:rPr>
              <a:t>gt</a:t>
            </a:r>
            <a:r>
              <a:rPr lang="en-US" altLang="ko-KR" sz="700" dirty="0">
                <a:solidFill>
                  <a:schemeClr val="tx1"/>
                </a:solidFill>
              </a:rPr>
              <a:t>;&amp;</a:t>
            </a:r>
            <a:r>
              <a:rPr lang="en-US" altLang="ko-KR" sz="700" dirty="0" err="1">
                <a:solidFill>
                  <a:schemeClr val="tx1"/>
                </a:solidFill>
              </a:rPr>
              <a:t>lt</a:t>
            </a:r>
            <a:r>
              <a:rPr lang="en-US" altLang="ko-KR" sz="700" dirty="0">
                <a:solidFill>
                  <a:schemeClr val="tx1"/>
                </a:solidFill>
              </a:rPr>
              <a:t>;</a:t>
            </a:r>
            <a:r>
              <a:rPr lang="ko-KR" altLang="en-US" sz="700" dirty="0">
                <a:solidFill>
                  <a:schemeClr val="tx1"/>
                </a:solidFill>
              </a:rPr>
              <a:t>출처 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제주도세계지질공원</a:t>
            </a:r>
            <a:r>
              <a:rPr lang="en-US" altLang="ko-KR" sz="700" dirty="0">
                <a:solidFill>
                  <a:schemeClr val="tx1"/>
                </a:solidFill>
              </a:rPr>
              <a:t>&amp;</a:t>
            </a:r>
            <a:r>
              <a:rPr lang="en-US" altLang="ko-KR" sz="700" dirty="0" err="1">
                <a:solidFill>
                  <a:schemeClr val="tx1"/>
                </a:solidFill>
              </a:rPr>
              <a:t>gt</a:t>
            </a:r>
            <a:r>
              <a:rPr lang="en-US" altLang="ko-KR" sz="700" dirty="0">
                <a:solidFill>
                  <a:schemeClr val="tx1"/>
                </a:solidFill>
              </a:rPr>
              <a:t>;&amp;</a:t>
            </a:r>
            <a:r>
              <a:rPr lang="en-US" altLang="ko-KR" sz="700" dirty="0" err="1">
                <a:solidFill>
                  <a:schemeClr val="tx1"/>
                </a:solidFill>
              </a:rPr>
              <a:t>lt;br&amp;gt</a:t>
            </a:r>
            <a:r>
              <a:rPr lang="en-US" altLang="ko-KR" sz="700" dirty="0">
                <a:solidFill>
                  <a:schemeClr val="tx1"/>
                </a:solidFill>
              </a:rPr>
              <a:t>;&lt;/overview&gt;</a:t>
            </a: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b="1" dirty="0">
                <a:solidFill>
                  <a:schemeClr val="tx1"/>
                </a:solidFill>
              </a:rPr>
              <a:t>4. </a:t>
            </a:r>
            <a:r>
              <a:rPr lang="ko-KR" altLang="en-US" sz="700" b="1" dirty="0">
                <a:solidFill>
                  <a:schemeClr val="tx1"/>
                </a:solidFill>
              </a:rPr>
              <a:t>이미지 </a:t>
            </a:r>
            <a:r>
              <a:rPr lang="en-US" altLang="ko-KR" sz="700" b="1" dirty="0">
                <a:solidFill>
                  <a:schemeClr val="tx1"/>
                </a:solidFill>
              </a:rPr>
              <a:t>URL (2</a:t>
            </a:r>
            <a:r>
              <a:rPr lang="ko-KR" altLang="en-US" sz="700" b="1" dirty="0">
                <a:solidFill>
                  <a:schemeClr val="tx1"/>
                </a:solidFill>
              </a:rPr>
              <a:t>개가 있음</a:t>
            </a:r>
            <a:r>
              <a:rPr lang="en-US" altLang="ko-KR" sz="700" b="1" dirty="0">
                <a:solidFill>
                  <a:schemeClr val="tx1"/>
                </a:solidFill>
              </a:rPr>
              <a:t>):  </a:t>
            </a:r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firstimage</a:t>
            </a:r>
            <a:r>
              <a:rPr lang="en-US" altLang="ko-KR" sz="700" dirty="0">
                <a:solidFill>
                  <a:schemeClr val="tx1"/>
                </a:solidFill>
              </a:rPr>
              <a:t>&gt;http://tong.visitkorea.or.kr/cms/resource/47/1239247_image2_1.JPG&lt;/firstimage&gt;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&lt;firstimage2&gt;http://tong.visitkorea.or.kr/cms/resource/47/1239247_image2_1.JPG&lt;/firstimage2&gt;</a:t>
            </a: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b="1" dirty="0">
                <a:solidFill>
                  <a:schemeClr val="tx1"/>
                </a:solidFill>
              </a:rPr>
              <a:t>5. </a:t>
            </a:r>
            <a:r>
              <a:rPr lang="ko-KR" altLang="en-US" sz="700" b="1" dirty="0">
                <a:solidFill>
                  <a:schemeClr val="tx1"/>
                </a:solidFill>
              </a:rPr>
              <a:t>홈페이지 </a:t>
            </a:r>
            <a:r>
              <a:rPr lang="en-US" altLang="ko-KR" sz="700" b="1" dirty="0">
                <a:solidFill>
                  <a:schemeClr val="tx1"/>
                </a:solidFill>
              </a:rPr>
              <a:t>: </a:t>
            </a:r>
            <a:r>
              <a:rPr lang="en-US" altLang="ko-KR" sz="700" dirty="0">
                <a:solidFill>
                  <a:schemeClr val="tx1"/>
                </a:solidFill>
              </a:rPr>
              <a:t>&lt;homepage&gt;</a:t>
            </a:r>
            <a:r>
              <a:rPr lang="ko-KR" altLang="en-US" sz="700" dirty="0">
                <a:solidFill>
                  <a:schemeClr val="tx1"/>
                </a:solidFill>
              </a:rPr>
              <a:t>제주도 국가지질공원 </a:t>
            </a:r>
            <a:r>
              <a:rPr lang="en-US" altLang="ko-KR" sz="700" dirty="0">
                <a:solidFill>
                  <a:schemeClr val="tx1"/>
                </a:solidFill>
              </a:rPr>
              <a:t>&amp;</a:t>
            </a:r>
            <a:r>
              <a:rPr lang="en-US" altLang="ko-KR" sz="700" dirty="0" err="1">
                <a:solidFill>
                  <a:schemeClr val="tx1"/>
                </a:solidFill>
              </a:rPr>
              <a:t>lt;a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 err="1">
                <a:solidFill>
                  <a:schemeClr val="tx1"/>
                </a:solidFill>
              </a:rPr>
              <a:t>href</a:t>
            </a:r>
            <a:r>
              <a:rPr lang="en-US" altLang="ko-KR" sz="700" dirty="0">
                <a:solidFill>
                  <a:schemeClr val="tx1"/>
                </a:solidFill>
              </a:rPr>
              <a:t>=&amp;</a:t>
            </a:r>
            <a:r>
              <a:rPr lang="en-US" altLang="ko-KR" sz="700" dirty="0" err="1">
                <a:solidFill>
                  <a:schemeClr val="tx1"/>
                </a:solidFill>
              </a:rPr>
              <a:t>quot;http</a:t>
            </a:r>
            <a:r>
              <a:rPr lang="en-US" altLang="ko-KR" sz="700" dirty="0">
                <a:solidFill>
                  <a:schemeClr val="tx1"/>
                </a:solidFill>
              </a:rPr>
              <a:t>://geopark.jeju.go.kr/&amp;</a:t>
            </a:r>
            <a:r>
              <a:rPr lang="en-US" altLang="ko-KR" sz="700" dirty="0" err="1">
                <a:solidFill>
                  <a:schemeClr val="tx1"/>
                </a:solidFill>
              </a:rPr>
              <a:t>quot;targ</a:t>
            </a:r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&lt;</a:t>
            </a:r>
            <a:r>
              <a:rPr lang="en-US" altLang="ko-KR" sz="700" dirty="0" err="1">
                <a:solidFill>
                  <a:schemeClr val="tx1"/>
                </a:solidFill>
              </a:rPr>
              <a:t>mapx</a:t>
            </a:r>
            <a:r>
              <a:rPr lang="en-US" altLang="ko-KR" sz="700" dirty="0">
                <a:solidFill>
                  <a:schemeClr val="tx1"/>
                </a:solidFill>
              </a:rPr>
              <a:t>&gt;126.7706788052&lt;/</a:t>
            </a:r>
            <a:r>
              <a:rPr lang="en-US" altLang="ko-KR" sz="700" dirty="0" err="1">
                <a:solidFill>
                  <a:schemeClr val="tx1"/>
                </a:solidFill>
              </a:rPr>
              <a:t>mapx</a:t>
            </a:r>
            <a:r>
              <a:rPr lang="en-US" altLang="ko-KR" sz="700" dirty="0">
                <a:solidFill>
                  <a:schemeClr val="tx1"/>
                </a:solidFill>
              </a:rPr>
              <a:t>&gt;et=&amp;</a:t>
            </a:r>
            <a:r>
              <a:rPr lang="en-US" altLang="ko-KR" sz="700" dirty="0" err="1">
                <a:solidFill>
                  <a:schemeClr val="tx1"/>
                </a:solidFill>
              </a:rPr>
              <a:t>quot</a:t>
            </a:r>
            <a:r>
              <a:rPr lang="en-US" altLang="ko-KR" sz="700" dirty="0">
                <a:solidFill>
                  <a:schemeClr val="tx1"/>
                </a:solidFill>
              </a:rPr>
              <a:t>;_</a:t>
            </a:r>
            <a:r>
              <a:rPr lang="en-US" altLang="ko-KR" sz="700" dirty="0" err="1">
                <a:solidFill>
                  <a:schemeClr val="tx1"/>
                </a:solidFill>
              </a:rPr>
              <a:t>blank&amp;quot</a:t>
            </a:r>
            <a:r>
              <a:rPr lang="en-US" altLang="ko-KR" sz="700" dirty="0">
                <a:solidFill>
                  <a:schemeClr val="tx1"/>
                </a:solidFill>
              </a:rPr>
              <a:t>; title=&amp;</a:t>
            </a:r>
            <a:r>
              <a:rPr lang="en-US" altLang="ko-KR" sz="700" dirty="0" err="1">
                <a:solidFill>
                  <a:schemeClr val="tx1"/>
                </a:solidFill>
              </a:rPr>
              <a:t>quot</a:t>
            </a:r>
            <a:r>
              <a:rPr lang="en-US" altLang="ko-KR" sz="700" dirty="0">
                <a:solidFill>
                  <a:schemeClr val="tx1"/>
                </a:solidFill>
              </a:rPr>
              <a:t>;</a:t>
            </a:r>
            <a:r>
              <a:rPr lang="ko-KR" altLang="en-US" sz="700" dirty="0" err="1">
                <a:solidFill>
                  <a:schemeClr val="tx1"/>
                </a:solidFill>
              </a:rPr>
              <a:t>새창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제주도 국가지질공원 </a:t>
            </a:r>
            <a:r>
              <a:rPr lang="en-US" altLang="ko-KR" sz="700" dirty="0">
                <a:solidFill>
                  <a:schemeClr val="tx1"/>
                </a:solidFill>
              </a:rPr>
              <a:t>&amp;</a:t>
            </a:r>
            <a:r>
              <a:rPr lang="en-US" altLang="ko-KR" sz="700" dirty="0" err="1">
                <a:solidFill>
                  <a:schemeClr val="tx1"/>
                </a:solidFill>
              </a:rPr>
              <a:t>quot</a:t>
            </a:r>
            <a:r>
              <a:rPr lang="en-US" altLang="ko-KR" sz="700" dirty="0">
                <a:solidFill>
                  <a:schemeClr val="tx1"/>
                </a:solidFill>
              </a:rPr>
              <a:t>;&amp;</a:t>
            </a:r>
            <a:r>
              <a:rPr lang="en-US" altLang="ko-KR" sz="700" dirty="0" err="1">
                <a:solidFill>
                  <a:schemeClr val="tx1"/>
                </a:solidFill>
              </a:rPr>
              <a:t>gt;http</a:t>
            </a:r>
            <a:r>
              <a:rPr lang="en-US" altLang="ko-KR" sz="700" dirty="0">
                <a:solidFill>
                  <a:schemeClr val="tx1"/>
                </a:solidFill>
              </a:rPr>
              <a:t>://geopark.jeju.go.kr/&amp;</a:t>
            </a:r>
            <a:r>
              <a:rPr lang="en-US" altLang="ko-KR" sz="700" dirty="0" err="1">
                <a:solidFill>
                  <a:schemeClr val="tx1"/>
                </a:solidFill>
              </a:rPr>
              <a:t>lt</a:t>
            </a:r>
            <a:r>
              <a:rPr lang="en-US" altLang="ko-KR" sz="700" dirty="0">
                <a:solidFill>
                  <a:schemeClr val="tx1"/>
                </a:solidFill>
              </a:rPr>
              <a:t>;/</a:t>
            </a:r>
            <a:r>
              <a:rPr lang="en-US" altLang="ko-KR" sz="700" dirty="0" err="1">
                <a:solidFill>
                  <a:schemeClr val="tx1"/>
                </a:solidFill>
              </a:rPr>
              <a:t>a&amp;gt</a:t>
            </a:r>
            <a:r>
              <a:rPr lang="en-US" altLang="ko-KR" sz="700" dirty="0">
                <a:solidFill>
                  <a:schemeClr val="tx1"/>
                </a:solidFill>
              </a:rPr>
              <a:t>;&lt;/homepage&gt;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074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143" y="936600"/>
            <a:ext cx="7437371" cy="5507807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4588934" y="1972735"/>
            <a:ext cx="711204" cy="69426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4528196" y="2108048"/>
            <a:ext cx="30060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4588934" y="1724710"/>
            <a:ext cx="163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4588934" y="2172669"/>
            <a:ext cx="163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 </a:t>
            </a:r>
            <a:r>
              <a:rPr lang="en-US" altLang="ko-KR" sz="1200" dirty="0"/>
              <a:t>: 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4588934" y="2802297"/>
            <a:ext cx="2699397" cy="62670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4601387" y="4773464"/>
            <a:ext cx="2699397" cy="1971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84" y="2172669"/>
            <a:ext cx="233434" cy="36751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5179773" y="2163214"/>
            <a:ext cx="19656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4588934" y="2551582"/>
            <a:ext cx="1637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개요 </a:t>
            </a:r>
            <a:r>
              <a:rPr lang="en-US" altLang="ko-KR" sz="1000" dirty="0"/>
              <a:t>: </a:t>
            </a:r>
            <a:r>
              <a:rPr lang="ko-KR" altLang="en-US" sz="100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4586226" y="3488825"/>
            <a:ext cx="1187094" cy="1224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7D1ABC4-CB49-4B34-8835-9B6FE217EA37}"/>
              </a:ext>
            </a:extLst>
          </p:cNvPr>
          <p:cNvSpPr/>
          <p:nvPr/>
        </p:nvSpPr>
        <p:spPr>
          <a:xfrm>
            <a:off x="8406443" y="1722423"/>
            <a:ext cx="3274982" cy="4256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다음과 같은 정보들이 들어가야 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타이틀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주소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홈페이지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연관 여행지</a:t>
            </a:r>
            <a:r>
              <a:rPr lang="en-US" altLang="ko-KR" dirty="0"/>
              <a:t>(TBD)</a:t>
            </a:r>
            <a:br>
              <a:rPr lang="en-US" altLang="ko-KR" dirty="0"/>
            </a:br>
            <a:r>
              <a:rPr lang="ko-KR" altLang="en-US" dirty="0"/>
              <a:t>동일한 카테고리에 속한 여행지들 중에서</a:t>
            </a:r>
            <a:r>
              <a:rPr lang="en-US" altLang="ko-KR" dirty="0"/>
              <a:t>, </a:t>
            </a:r>
            <a:r>
              <a:rPr lang="ko-KR" altLang="en-US" dirty="0" err="1"/>
              <a:t>좋아요를</a:t>
            </a:r>
            <a:r>
              <a:rPr lang="ko-KR" altLang="en-US" dirty="0"/>
              <a:t> 하나도 받지 못한 아이템 의 상세 페이지를 띄우는 링크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4566581" y="5002726"/>
            <a:ext cx="1102766" cy="1971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4617811" y="5199842"/>
            <a:ext cx="2699397" cy="2166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연관 여행지 </a:t>
            </a:r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4617810" y="5488765"/>
            <a:ext cx="2699397" cy="2166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연관 여행지 </a:t>
            </a:r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5928457" y="3494372"/>
            <a:ext cx="1187094" cy="1224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600" y="1668681"/>
            <a:ext cx="349462" cy="369333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36" y="1718473"/>
            <a:ext cx="274908" cy="30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7244097" y="1553790"/>
            <a:ext cx="290121" cy="3062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B85EB7-159D-4590-8F8D-18D2B427FEF1}"/>
              </a:ext>
            </a:extLst>
          </p:cNvPr>
          <p:cNvSpPr/>
          <p:nvPr/>
        </p:nvSpPr>
        <p:spPr>
          <a:xfrm>
            <a:off x="754254" y="2378353"/>
            <a:ext cx="3274982" cy="3038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/>
                </a:solidFill>
              </a:rPr>
              <a:t>버튼 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좋아요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즐겨찾기 버튼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개요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이미지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홈페이지 주소는 </a:t>
            </a:r>
            <a:r>
              <a:rPr lang="en-US" altLang="ko-KR" sz="1200" dirty="0">
                <a:solidFill>
                  <a:schemeClr val="bg1"/>
                </a:solidFill>
              </a:rPr>
              <a:t>null</a:t>
            </a:r>
            <a:r>
              <a:rPr lang="ko-KR" altLang="en-US" sz="1200" dirty="0">
                <a:solidFill>
                  <a:schemeClr val="bg1"/>
                </a:solidFill>
              </a:rPr>
              <a:t>값이 들어올 수 있음</a:t>
            </a:r>
            <a:r>
              <a:rPr lang="en-US" altLang="ko-KR" sz="1200" dirty="0">
                <a:solidFill>
                  <a:schemeClr val="bg1"/>
                </a:solidFill>
              </a:rPr>
              <a:t>(API</a:t>
            </a:r>
            <a:r>
              <a:rPr lang="ko-KR" altLang="en-US" sz="1200" dirty="0">
                <a:solidFill>
                  <a:schemeClr val="bg1"/>
                </a:solidFill>
              </a:rPr>
              <a:t>가 구려서 값이 없는 아이템들이 존재함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br>
              <a:rPr lang="en-US" altLang="ko-KR" sz="1200" dirty="0">
                <a:solidFill>
                  <a:schemeClr val="bg1"/>
                </a:solidFill>
              </a:rPr>
            </a:br>
            <a:r>
              <a:rPr lang="ko-KR" altLang="en-US" sz="1200" dirty="0">
                <a:solidFill>
                  <a:schemeClr val="bg1"/>
                </a:solidFill>
              </a:rPr>
              <a:t>이를 고려하여 짜 주세요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연관 여행지는 선택된 카테고리의 아이템 중에서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좋아요를</a:t>
            </a:r>
            <a:r>
              <a:rPr lang="ko-KR" altLang="en-US" sz="1200" dirty="0">
                <a:solidFill>
                  <a:schemeClr val="bg1"/>
                </a:solidFill>
              </a:rPr>
              <a:t> 받지 않은 아이템들을 찾아 올리는 것인데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해당 아이템을 조회하는 방식은 </a:t>
            </a:r>
            <a:r>
              <a:rPr lang="ko-KR" altLang="en-US" sz="1200" dirty="0" err="1">
                <a:solidFill>
                  <a:schemeClr val="bg1"/>
                </a:solidFill>
              </a:rPr>
              <a:t>영우님께</a:t>
            </a:r>
            <a:r>
              <a:rPr lang="ko-KR" altLang="en-US" sz="1200" dirty="0">
                <a:solidFill>
                  <a:schemeClr val="bg1"/>
                </a:solidFill>
              </a:rPr>
              <a:t> 여쭤보거나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이슈로 올려서 논의가 필요할 것 같습니다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905198" y="1290133"/>
            <a:ext cx="8381604" cy="4778678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TBD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616" y="1007781"/>
            <a:ext cx="7437371" cy="550780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4260407" y="2043916"/>
            <a:ext cx="711204" cy="69426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4199669" y="2179229"/>
            <a:ext cx="300602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4260407" y="1795891"/>
            <a:ext cx="163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4260407" y="2243850"/>
            <a:ext cx="1637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 </a:t>
            </a:r>
            <a:r>
              <a:rPr lang="en-US" altLang="ko-KR" sz="1200" dirty="0"/>
              <a:t>: 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4260407" y="2873478"/>
            <a:ext cx="2699397" cy="62670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4272860" y="4844645"/>
            <a:ext cx="2699397" cy="1971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257" y="2243850"/>
            <a:ext cx="233434" cy="36751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4851246" y="2234395"/>
            <a:ext cx="196568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4260407" y="2622763"/>
            <a:ext cx="1637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개요 </a:t>
            </a:r>
            <a:r>
              <a:rPr lang="en-US" altLang="ko-KR" sz="1000" dirty="0"/>
              <a:t>: </a:t>
            </a:r>
            <a:r>
              <a:rPr lang="ko-KR" altLang="en-US" sz="100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4257699" y="3560006"/>
            <a:ext cx="1187094" cy="1224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81650-9EB4-4378-9BA7-6FB666B921D0}"/>
              </a:ext>
            </a:extLst>
          </p:cNvPr>
          <p:cNvSpPr/>
          <p:nvPr/>
        </p:nvSpPr>
        <p:spPr>
          <a:xfrm>
            <a:off x="8077916" y="1793604"/>
            <a:ext cx="3274982" cy="4256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다음과 같은 정보들이 들어가야 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타이틀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주소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홈페이지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이미지</a:t>
            </a:r>
            <a:endParaRPr lang="en-US" altLang="ko-KR" dirty="0"/>
          </a:p>
          <a:p>
            <a:r>
              <a:rPr lang="en-US" altLang="ko-KR" dirty="0"/>
              <a:t>6. </a:t>
            </a:r>
            <a:r>
              <a:rPr lang="ko-KR" altLang="en-US" dirty="0"/>
              <a:t>연관 여행지</a:t>
            </a:r>
            <a:r>
              <a:rPr lang="en-US" altLang="ko-KR" dirty="0"/>
              <a:t>(TBD)</a:t>
            </a:r>
            <a:br>
              <a:rPr lang="en-US" altLang="ko-KR" dirty="0"/>
            </a:br>
            <a:r>
              <a:rPr lang="ko-KR" altLang="en-US" dirty="0"/>
              <a:t>동일한 카테고리에 속한 여행지들 중에서</a:t>
            </a:r>
            <a:r>
              <a:rPr lang="en-US" altLang="ko-KR" dirty="0"/>
              <a:t>, </a:t>
            </a:r>
            <a:r>
              <a:rPr lang="ko-KR" altLang="en-US" dirty="0" err="1"/>
              <a:t>좋아요를</a:t>
            </a:r>
            <a:r>
              <a:rPr lang="ko-KR" altLang="en-US" dirty="0"/>
              <a:t> 하나도 받지 못한 아이템 의 상세 페이지를 띄우는 링크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4238054" y="5073907"/>
            <a:ext cx="1102766" cy="1971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4289284" y="5271023"/>
            <a:ext cx="2699397" cy="2166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연관 여행지 </a:t>
            </a:r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4289283" y="5559946"/>
            <a:ext cx="2699397" cy="2166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연관 여행지 </a:t>
            </a:r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5599930" y="3565553"/>
            <a:ext cx="1187094" cy="12248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073" y="1739862"/>
            <a:ext cx="349462" cy="369333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009" y="1789654"/>
            <a:ext cx="274908" cy="30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6915570" y="1624971"/>
            <a:ext cx="290121" cy="3062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2A9074-ADD6-4BB8-B0DB-81409268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설계서 명세 </a:t>
            </a:r>
            <a:r>
              <a:rPr lang="en-US" altLang="ko-KR" dirty="0"/>
              <a:t>– 12/1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1390F5-A081-45FD-88DA-1825F6A45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90" y="1017051"/>
            <a:ext cx="8524869" cy="572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3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2" y="1236269"/>
            <a:ext cx="8157155" cy="46699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019" y="3188412"/>
            <a:ext cx="912421" cy="2405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9C30B-9458-4557-AD04-47393F4D1E54}"/>
              </a:ext>
            </a:extLst>
          </p:cNvPr>
          <p:cNvSpPr/>
          <p:nvPr/>
        </p:nvSpPr>
        <p:spPr>
          <a:xfrm>
            <a:off x="-317501" y="2622103"/>
            <a:ext cx="1214120" cy="238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19" y="2622103"/>
            <a:ext cx="912421" cy="20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435518"/>
            <a:ext cx="11521280" cy="514052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921EF8-1B56-4ED7-AA33-05CF9A3F4562}"/>
              </a:ext>
            </a:extLst>
          </p:cNvPr>
          <p:cNvSpPr/>
          <p:nvPr/>
        </p:nvSpPr>
        <p:spPr>
          <a:xfrm>
            <a:off x="-700417" y="3129280"/>
            <a:ext cx="1214120" cy="238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이메일 필드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83" y="1193799"/>
            <a:ext cx="8677634" cy="49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4831080" y="2245360"/>
            <a:ext cx="1793240" cy="288544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755271" y="1374890"/>
            <a:ext cx="8681456" cy="4932091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dk1"/>
                  </a:solidFill>
                </a:rPr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600" dirty="0">
                  <a:solidFill>
                    <a:schemeClr val="tx1"/>
                  </a:solidFill>
                </a:rPr>
                <a:t>?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추천받기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51" y="1374434"/>
            <a:ext cx="8681456" cy="493209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5257800" y="2992120"/>
            <a:ext cx="1153160" cy="289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5257800" y="3550919"/>
            <a:ext cx="1153160" cy="289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5257800" y="4383517"/>
            <a:ext cx="1153160" cy="28956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80" y="369268"/>
            <a:ext cx="11521280" cy="514052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추천받기선택</a:t>
            </a:r>
            <a:r>
              <a:rPr lang="ko-KR" altLang="en-US" dirty="0"/>
              <a:t> 후 </a:t>
            </a:r>
            <a:r>
              <a:rPr lang="en-US" altLang="ko-KR" dirty="0"/>
              <a:t>- 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255691" y="883320"/>
            <a:ext cx="10606156" cy="5522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08" y="4226805"/>
            <a:ext cx="2933851" cy="387369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5956562" y="1664537"/>
            <a:ext cx="0" cy="45665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887021" y="1069242"/>
            <a:ext cx="660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회원님의 여행지를 정해 드리기 위해 설문조사를 하겠습니다</a:t>
            </a:r>
            <a:r>
              <a:rPr lang="en-US" altLang="ko-KR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804" y="2208356"/>
            <a:ext cx="2933851" cy="387369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884290" y="2377087"/>
            <a:ext cx="2573457" cy="520160"/>
            <a:chOff x="1768357" y="2540139"/>
            <a:chExt cx="2573457" cy="52016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874735" y="3314515"/>
            <a:ext cx="2573457" cy="520160"/>
            <a:chOff x="1768357" y="2540139"/>
            <a:chExt cx="2573457" cy="520160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81" y="4579903"/>
            <a:ext cx="2352675" cy="1819275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553461" y="1585264"/>
            <a:ext cx="1214120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6128054" y="1615461"/>
            <a:ext cx="1214120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7374515" y="1876893"/>
            <a:ext cx="660817" cy="275807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5904656" y="2339228"/>
            <a:ext cx="1473985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5787705" y="3544360"/>
            <a:ext cx="1473985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7378641" y="2630180"/>
            <a:ext cx="626917" cy="26165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7368971" y="3541022"/>
            <a:ext cx="1721278" cy="320217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12502733" y="1508899"/>
            <a:ext cx="2287318" cy="506565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5" y="2149320"/>
              <a:ext cx="1018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266" y="2277249"/>
            <a:ext cx="1501862" cy="340422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641" y="1593413"/>
            <a:ext cx="1501858" cy="33753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9200891" y="3480733"/>
            <a:ext cx="253998" cy="3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5787705" y="4226805"/>
            <a:ext cx="1473985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여행지 활동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중복선택 가능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5914096" y="2658399"/>
            <a:ext cx="1473985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641" y="3005414"/>
            <a:ext cx="1758271" cy="535608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5938464" y="3142279"/>
            <a:ext cx="1473985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동행인원관계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중복선택 가능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7388081" y="-2126360"/>
            <a:ext cx="4094248" cy="2100873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</a:rPr>
                <a:t>자연</a:t>
              </a:r>
              <a:r>
                <a:rPr lang="en-US" altLang="ko-KR" sz="1300" dirty="0">
                  <a:solidFill>
                    <a:schemeClr val="bg1"/>
                  </a:solidFill>
                </a:rPr>
                <a:t>/</a:t>
              </a:r>
              <a:r>
                <a:rPr lang="ko-KR" altLang="en-US" sz="1300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1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1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기타</a:t>
                </a:r>
                <a:endParaRPr lang="en-US" altLang="ko-KR" sz="13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5958" y="4145205"/>
            <a:ext cx="2734727" cy="1416053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0249" y="6071610"/>
            <a:ext cx="1512097" cy="3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792922" y="940515"/>
            <a:ext cx="10606156" cy="5522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734" y="2650065"/>
            <a:ext cx="2853267" cy="285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335360" y="1176013"/>
            <a:ext cx="1152128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/>
              <a:t>트리피커가</a:t>
            </a:r>
            <a:r>
              <a:rPr lang="ko-KR" altLang="en-US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699789" y="940515"/>
            <a:ext cx="10606156" cy="5522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335360" y="1176013"/>
            <a:ext cx="1152128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/>
              <a:t>트리피커가</a:t>
            </a:r>
            <a:r>
              <a:rPr lang="ko-KR" altLang="en-US" dirty="0"/>
              <a:t> 추천한 여행지는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7315200" y="4512733"/>
            <a:ext cx="244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(Area</a:t>
            </a:r>
            <a:r>
              <a:rPr lang="ko-KR" altLang="en-US" dirty="0"/>
              <a:t> </a:t>
            </a:r>
            <a:r>
              <a:rPr lang="en-US" altLang="ko-KR" dirty="0"/>
              <a:t>Code </a:t>
            </a:r>
            <a:r>
              <a:rPr lang="ko-KR" altLang="en-US" dirty="0"/>
              <a:t>만</a:t>
            </a:r>
            <a:endParaRPr lang="en-US" altLang="ko-KR" dirty="0"/>
          </a:p>
          <a:p>
            <a:r>
              <a:rPr lang="ko-KR" altLang="en-US" dirty="0" err="1"/>
              <a:t>시군구</a:t>
            </a:r>
            <a:r>
              <a:rPr lang="ko-KR" altLang="en-US" dirty="0"/>
              <a:t> 코드는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1349</Words>
  <Application>Microsoft Office PowerPoint</Application>
  <PresentationFormat>와이드스크린</PresentationFormat>
  <Paragraphs>185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Wingdings</vt:lpstr>
      <vt:lpstr>나눔바른고딕</vt:lpstr>
      <vt:lpstr>맑은 고딕</vt:lpstr>
      <vt:lpstr>Office 테마</vt:lpstr>
      <vt:lpstr>GUISKETCH V3</vt:lpstr>
      <vt:lpstr>화면 설계서 명세 – 12/1</vt:lpstr>
      <vt:lpstr>&lt;로그인/회원가입 선택 화면&gt;</vt:lpstr>
      <vt:lpstr>&lt;로그인 화면&gt;</vt:lpstr>
      <vt:lpstr>&lt;지역 직접선택/  추천 선택 화면&gt;</vt:lpstr>
      <vt:lpstr>&lt;직접 선택- 지역정보 선택화면&gt;</vt:lpstr>
      <vt:lpstr>&lt;추천받기선택 후 - 설문조사 화면&gt;</vt:lpstr>
      <vt:lpstr>&lt;로딩화면&gt;</vt:lpstr>
      <vt:lpstr>&lt;로딩화면 – 완료&gt;</vt:lpstr>
      <vt:lpstr>&lt;퍼스널리티 선택 화면&gt;</vt:lpstr>
      <vt:lpstr>&lt;메인  화면 – 추천 화면  &gt;</vt:lpstr>
      <vt:lpstr>&lt;메인 화면 – 버튼 목록&gt;</vt:lpstr>
      <vt:lpstr>&lt;메인 화면 – 좋아요 /싫어요 / 저장&gt;</vt:lpstr>
      <vt:lpstr>부록 : 상세 페이지에 필요한 관광공사 API 요청 정보</vt:lpstr>
      <vt:lpstr>&lt;메인 화면 – 상세 페이지&gt;</vt:lpstr>
      <vt:lpstr>&lt;즐겨찾기한 아이템들 목록&gt;</vt:lpstr>
      <vt:lpstr>&lt;즐겨찾기한 아이템 : 상세 페이지&gt; TBD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48</cp:revision>
  <dcterms:created xsi:type="dcterms:W3CDTF">2019-11-21T02:04:51Z</dcterms:created>
  <dcterms:modified xsi:type="dcterms:W3CDTF">2019-12-02T04:39:43Z</dcterms:modified>
</cp:coreProperties>
</file>